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610485bc5134bf6" /><Relationship Type="http://schemas.openxmlformats.org/officeDocument/2006/relationships/extended-properties" Target="/docProps/app.xml" Id="Rcf72f5ef99834e90" /><Relationship Type="http://schemas.openxmlformats.org/officeDocument/2006/relationships/officeDocument" Target="/ppt/presentation.xml" Id="R358e6fc7db7e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f7d4cc17f491b"/>
  </p:sldMasterIdLst>
  <p:notesMasterIdLst>
    <p:notesMasterId xmlns:r="http://schemas.openxmlformats.org/officeDocument/2006/relationships" r:id="Rfb5fd6984270424f"/>
  </p:notesMasterIdLst>
  <p:sldIdLst>
    <p:sldId xmlns:r="http://schemas.openxmlformats.org/officeDocument/2006/relationships" id="256" r:id="R19e44b8f683c4d60"/>
    <p:sldId xmlns:r="http://schemas.openxmlformats.org/officeDocument/2006/relationships" id="257" r:id="R0162ac0dd78444bc"/>
    <p:sldId xmlns:r="http://schemas.openxmlformats.org/officeDocument/2006/relationships" id="258" r:id="Rf0bb901eb8984740"/>
    <p:sldId xmlns:r="http://schemas.openxmlformats.org/officeDocument/2006/relationships" id="259" r:id="Rac406d3b068f4678"/>
    <p:sldId xmlns:r="http://schemas.openxmlformats.org/officeDocument/2006/relationships" id="260" r:id="R1d7cb8740622484f"/>
    <p:sldId xmlns:r="http://schemas.openxmlformats.org/officeDocument/2006/relationships" id="261" r:id="Rc35d3e0d38f14801"/>
    <p:sldId xmlns:r="http://schemas.openxmlformats.org/officeDocument/2006/relationships" id="262" r:id="R0d446b935a7e42ae"/>
    <p:sldId xmlns:r="http://schemas.openxmlformats.org/officeDocument/2006/relationships" id="263" r:id="R918f640ee5514ff2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89765149ed2431a" /><Relationship Type="http://schemas.openxmlformats.org/officeDocument/2006/relationships/slideMaster" Target="/ppt/slideMasters/slideMaster1.xml" Id="R01bf7d4cc17f491b" /><Relationship Type="http://schemas.openxmlformats.org/officeDocument/2006/relationships/notesMaster" Target="/ppt/notesMasters/notesMaster1.xml" Id="Rfb5fd6984270424f" /><Relationship Type="http://schemas.openxmlformats.org/officeDocument/2006/relationships/presProps" Target="/ppt/presProps.xml" Id="R65c5104de8d44ace" /><Relationship Type="http://schemas.openxmlformats.org/officeDocument/2006/relationships/tableStyles" Target="/ppt/tableStyles.xml" Id="R2463455f196d4116" /><Relationship Type="http://schemas.openxmlformats.org/officeDocument/2006/relationships/slide" Target="/ppt/slides/slide1.xml" Id="R19e44b8f683c4d60" /><Relationship Type="http://schemas.openxmlformats.org/officeDocument/2006/relationships/slide" Target="/ppt/slides/slide2.xml" Id="R0162ac0dd78444bc" /><Relationship Type="http://schemas.openxmlformats.org/officeDocument/2006/relationships/slide" Target="/ppt/slides/slide3.xml" Id="Rf0bb901eb8984740" /><Relationship Type="http://schemas.openxmlformats.org/officeDocument/2006/relationships/slide" Target="/ppt/slides/slide4.xml" Id="Rac406d3b068f4678" /><Relationship Type="http://schemas.openxmlformats.org/officeDocument/2006/relationships/slide" Target="/ppt/slides/slide5.xml" Id="R1d7cb8740622484f" /><Relationship Type="http://schemas.openxmlformats.org/officeDocument/2006/relationships/slide" Target="/ppt/slides/slide6.xml" Id="Rc35d3e0d38f14801" /><Relationship Type="http://schemas.openxmlformats.org/officeDocument/2006/relationships/slide" Target="/ppt/slides/slide7.xml" Id="R0d446b935a7e42ae" /><Relationship Type="http://schemas.openxmlformats.org/officeDocument/2006/relationships/slide" Target="/ppt/slides/slide8.xml" Id="R918f640ee5514ff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495418c95c9443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6c3639592f34ca0" /><Relationship Type="http://schemas.openxmlformats.org/officeDocument/2006/relationships/notesMaster" Target="/ppt/notesMasters/notesMaster1.xml" Id="Rf5868101aa084ea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67cc7679b594c12" /><Relationship Type="http://schemas.openxmlformats.org/officeDocument/2006/relationships/notesMaster" Target="/ppt/notesMasters/notesMaster1.xml" Id="Rebaab379731f44b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38ac38936e04a5d" /><Relationship Type="http://schemas.openxmlformats.org/officeDocument/2006/relationships/notesMaster" Target="/ppt/notesMasters/notesMaster1.xml" Id="R8380d36cbe5b48c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80ed934fcb94e59" /><Relationship Type="http://schemas.openxmlformats.org/officeDocument/2006/relationships/notesMaster" Target="/ppt/notesMasters/notesMaster1.xml" Id="R13bad5da90124b0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ecb11d50bb740cc" /><Relationship Type="http://schemas.openxmlformats.org/officeDocument/2006/relationships/notesMaster" Target="/ppt/notesMasters/notesMaster1.xml" Id="R6b9ff5c0e3004e9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377d3748405478d" /><Relationship Type="http://schemas.openxmlformats.org/officeDocument/2006/relationships/notesMaster" Target="/ppt/notesMasters/notesMaster1.xml" Id="R58474241ef4f4a1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3e029893aa4408b" /><Relationship Type="http://schemas.openxmlformats.org/officeDocument/2006/relationships/notesMaster" Target="/ppt/notesMasters/notesMaster1.xml" Id="Rc4a69a21b7f64c2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6d568412f0d4376" /><Relationship Type="http://schemas.openxmlformats.org/officeDocument/2006/relationships/notesMaster" Target="/ppt/notesMasters/notesMaster1.xml" Id="Ra3c2d4df6349468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Sales Academy convierte los datos de cada tour en contexto, reportes y entrenamiento para el representante. Empezamos con una sala para demostrar el flujo completo.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Propuesta de piloto. Accesos, contrato de datos y aceptación pendientes.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Fuentes del proyecto: investment/calculadora-semilla/PLAN_SEMILLA.md; PROYECCION_INGRESOS.md; ANALISIS_DASHBOARD_INVERSIONISTA.md. Corte 16 septiembre 2026. Duración sugerida: 10 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información de tours ya define un punto de partida. La propuesta es unir contexto, reporte y práctica. Para medir ventas falta capturar el resultado comercial actual.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Demo e integración por validar. Falta el resultado comercial actual; no se promete un incremento de ventas.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Fuentes del proyecto: investment/calculadora-semilla/PLAN_SEMILLA.md; PROYECCION_INGRESOS.md; ANALISIS_DASHBOARD_INVERSIONISTA.md. Corte 16 septiembre 2026. Duración sugerida: 10 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El alcance contempla veinte representantes y dos líderes. Ocho semanas de implementación y diez días hábiles de piloto. El arranque depende de datos, sistema y documentación listos.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Hasta 1,000 llamadas IA totales. M1 = inicio financiado; la fecha espera al cliente, al sistema y a la documentación.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Fuentes del proyecto: investment/calculadora-semilla/PLAN_SEMILLA.md; PROYECCION_INGRESOS.md; ANALISIS_DASHBOARD_INVERSIONISTA.md. Corte 16 septiembre 2026. Duración sugerida: 11 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tarifa propuesta es quince mil por sala más quinientos por representante. Con veinte representantes, veinticinco mil al mes. Activación propuesta de quince mil, sujeta a acuerdo.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Hipótesis comercial: sin IVA y pendiente de aceptación. El piloto se financia por separado; cobro comercial después de aceptarlo.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Fuentes del proyecto: investment/calculadora-semilla/PLAN_SEMILLA.md; PROYECCION_INGRESOS.md; ANALISIS_DASHBOARD_INVERSIONISTA.md. Corte 16 septiembre 2026. Duración sugerida: 11 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Tres salas incorporadas gradualmente proyectan cuatrocientos noventa y cinco mil de ingresos y cuatrocientos veinte mil de cobros en doce meses. Es una hipótesis para validar, no ventas contratadas.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MXN sin IVA. Primeros 12 meses del proyecto. Supuestos de precio y adopción; no contratos. Ingresos no equivalen a utilidad ni retorno.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Fuentes del proyecto: investment/calculadora-semilla/PLAN_SEMILLA.md; PROYECCION_INGRESOS.md; ANALISIS_DASHBOARD_INVERSIONISTA.md. Corte 16 septiembre 2026. Duración sugerida: 12 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inversión propuesta cubre cuatrocientos nueve mil seiscientos veinte hasta el piloto, incluyendo treinta y cinco mil protegidos. El resto financia tres meses posteriores y deja ocho mil seiscientos adicionales.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Semilla sin ventas asumidas. Gasto posterior $27,260/mes; $8,600 adicionales tras financiar 3 meses. Operación acotada; gastos no capturados deben agregarse.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Fuentes del proyecto: investment/calculadora-semilla/PLAN_SEMILLA.md; PROYECCION_INGRESOS.md; ANALISIS_DASHBOARD_INVERSIONISTA.md. Corte 16 septiembre 2026. Duración sugerida: 12 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Hay tres vías: desarrollo pagado, coinversión o nueva empresa. Cada una cambia quién factura y cómo se reparte. La licencia, el desarrollo y la aportación tecnológica deben tener alcances distintos.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Valuación, licencia y desarrollo son conceptos distintos. Los repartos requieren obligaciones cubiertas y caja disponible.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Fuentes del proyecto: investment/calculadora-semilla/PLAN_SEMILLA.md; PROYECCION_INGRESOS.md; ANALISIS_DASHBOARD_INVERSIONISTA.md. Corte 16 septiembre 2026. Duración sugerida: 11 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 tres millones de valor previo y quinientos mil de capital nuevo, la participación ilustrativa es catorce punto veintinueve por ciento. El siguiente paso: acordar sala, datos, derechos y desembolso.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Una clase de acciones; sin preferencias ni futuras diluciones. Valor indicado por el promotor, pendiente de sustento; no es avalúo ni retorno garantizado.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Fuentes del proyecto: investment/calculadora-semilla/PLAN_SEMILLA.md; PROYECCION_INGRESOS.md; ANALISIS_DASHBOARD_INVERSIONISTA.md. Corte 16 septiembre 2026. Duración sugerida: 13 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863ff88e0409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b2778e251c2460b" /><Relationship Type="http://schemas.openxmlformats.org/officeDocument/2006/relationships/slideLayout" Target="/ppt/slideLayouts/slideLayout1.xml" Id="R24eb51c52adc4aa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b51c52adc4aa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779cedd794f2a" /><Relationship Type="http://schemas.openxmlformats.org/officeDocument/2006/relationships/notesSlide" Target="/ppt/notesSlides/notesSlide1.xml" Id="R4fa359ec89d5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bad96deb4479d" /><Relationship Type="http://schemas.openxmlformats.org/officeDocument/2006/relationships/image" Target="/ppt/media/image.png" Id="Raa29dcf679ba4bb6" /><Relationship Type="http://schemas.openxmlformats.org/officeDocument/2006/relationships/notesSlide" Target="/ppt/notesSlides/notesSlide2.xml" Id="R286468cefd0a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f00bcb994b2a" /><Relationship Type="http://schemas.openxmlformats.org/officeDocument/2006/relationships/notesSlide" Target="/ppt/notesSlides/notesSlide3.xml" Id="Rdc6ef2384a864b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77ae0386046b3" /><Relationship Type="http://schemas.openxmlformats.org/officeDocument/2006/relationships/notesSlide" Target="/ppt/notesSlides/notesSlide4.xml" Id="R2217293bd98b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36b7cb004733" /><Relationship Type="http://schemas.openxmlformats.org/officeDocument/2006/relationships/notesSlide" Target="/ppt/notesSlides/notesSlide5.xml" Id="Ra61926c2dbd2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6c8968e9845e4" /><Relationship Type="http://schemas.openxmlformats.org/officeDocument/2006/relationships/notesSlide" Target="/ppt/notesSlides/notesSlide6.xml" Id="R54e5d803a74a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7b39c0aa44794" /><Relationship Type="http://schemas.openxmlformats.org/officeDocument/2006/relationships/notesSlide" Target="/ppt/notesSlides/notesSlide7.xml" Id="R381a6d1a13d94a1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64fd0396d4cfc" /><Relationship Type="http://schemas.openxmlformats.org/officeDocument/2006/relationships/notesSlide" Target="/ppt/notesSlides/notesSlide8.xml" Id="Ref74b7262e8e402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13C3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rand">
            <a:extLst xmlns:a="http://schemas.openxmlformats.org/drawingml/2006/main">
              <a:ext uri="{FF2B5EF4-FFF2-40B4-BE49-F238E27FC236}">
                <a16:creationId xmlns:a16="http://schemas.microsoft.com/office/drawing/2014/main" id="{188BF0FA-7259-4B07-A562-B27EC63E3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7F39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D7F397"/>
                </a:solidFill>
                <a:latin typeface="Arial"/>
                <a:ea typeface="Arial"/>
                <a:cs typeface="Arial"/>
              </a:rPr>
              <a:t>SALES ACADEMY</a:t>
            </a:r>
          </a:p>
        </p:txBody>
      </p:sp>
      <p:sp>
        <p:nvSpPr>
          <p:cNvPr id="2" name="page">
            <a:extLst xmlns:a="http://schemas.openxmlformats.org/drawingml/2006/main">
              <a:ext uri="{FF2B5EF4-FFF2-40B4-BE49-F238E27FC236}">
                <a16:creationId xmlns:a16="http://schemas.microsoft.com/office/drawing/2014/main" id="{E96FFA13-9076-4949-9A90-A5CF3B3C3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857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01 / 08</a:t>
            </a:r>
          </a:p>
        </p:txBody>
      </p:sp>
      <p:sp>
        <p:nvSpPr>
          <p:cNvPr id="3" name="category">
            <a:extLst xmlns:a="http://schemas.openxmlformats.org/drawingml/2006/main">
              <a:ext uri="{FF2B5EF4-FFF2-40B4-BE49-F238E27FC236}">
                <a16:creationId xmlns:a16="http://schemas.microsoft.com/office/drawing/2014/main" id="{9FBA1D6B-4795-4989-9A63-986CDA444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EJECUTIVO / LA IDEA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F78BDD4-F623-451B-8242-5C5705F3A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82040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5700" b="1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FFFEF9"/>
                </a:solidFill>
                <a:latin typeface="Arial"/>
                <a:ea typeface="Arial"/>
                <a:cs typeface="Arial"/>
              </a:rPr>
              <a:t>Cada tour, una oportunidad</a:t>
            </a:r>
          </a:p>
          <a:p xmlns:a="http://schemas.openxmlformats.org/drawingml/2006/main">
            <a:pPr>
              <a:defRPr sz="5700" b="1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FFFEF9"/>
                </a:solidFill>
                <a:latin typeface="Arial"/>
                <a:ea typeface="Arial"/>
                <a:cs typeface="Arial"/>
              </a:rPr>
              <a:t>de aprender.</a:t>
            </a:r>
          </a:p>
        </p:txBody>
      </p:sp>
      <p:sp>
        <p:nvSpPr>
          <p:cNvPr id="5" name="lead">
            <a:extLst xmlns:a="http://schemas.openxmlformats.org/drawingml/2006/main">
              <a:ext uri="{FF2B5EF4-FFF2-40B4-BE49-F238E27FC236}">
                <a16:creationId xmlns:a16="http://schemas.microsoft.com/office/drawing/2014/main" id="{815B5EB5-5A09-4EAF-9B3A-A34A8FD47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Sales Academy conecta los datos de la operación con reportes y entrenamiento para representantes.</a:t>
            </a:r>
          </a:p>
        </p:txBody>
      </p:sp>
      <p:sp>
        <p:nvSpPr>
          <p:cNvPr id="6" name="one-room">
            <a:extLst xmlns:a="http://schemas.openxmlformats.org/drawingml/2006/main">
              <a:ext uri="{FF2B5EF4-FFF2-40B4-BE49-F238E27FC236}">
                <a16:creationId xmlns:a16="http://schemas.microsoft.com/office/drawing/2014/main" id="{B664B2E7-B4DD-45D0-8BBE-A54FA9628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3429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6450" b="0">
                <a:solidFill>
                  <a:srgbClr val="D7F397"/>
                </a:solidFill>
                <a:latin typeface="Arial"/>
                <a:ea typeface="Arial"/>
                <a:cs typeface="Arial"/>
              </a:defRPr>
            </a:pPr>
            <a:r>
              <a:rPr sz="6450" b="0">
                <a:solidFill>
                  <a:srgbClr val="D7F397"/>
                </a:solidFill>
                <a:latin typeface="Arial"/>
                <a:ea typeface="Arial"/>
                <a:cs typeface="Arial"/>
              </a:rPr>
              <a:t>1 sala</a:t>
            </a:r>
          </a:p>
        </p:txBody>
      </p:sp>
      <p:sp>
        <p:nvSpPr>
          <p:cNvPr id="7" name="scope">
            <a:extLst xmlns:a="http://schemas.openxmlformats.org/drawingml/2006/main">
              <a:ext uri="{FF2B5EF4-FFF2-40B4-BE49-F238E27FC236}">
                <a16:creationId xmlns:a16="http://schemas.microsoft.com/office/drawing/2014/main" id="{F907BCA4-CB79-4380-9288-D2DDFF224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781550"/>
            <a:ext cx="6191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EF9"/>
                </a:solidFill>
                <a:latin typeface="Arial"/>
                <a:ea typeface="Arial"/>
                <a:cs typeface="Arial"/>
              </a:rPr>
              <a:t>20 representantes · 2 líderes</a:t>
            </a:r>
          </a:p>
          <a:p xmlns:a="http://schemas.openxmlformats.org/drawingml/2006/main">
            <a:pPr>
              <a:defRPr sz="2400" b="0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EF9"/>
                </a:solidFill>
                <a:latin typeface="Arial"/>
                <a:ea typeface="Arial"/>
                <a:cs typeface="Arial"/>
              </a:rPr>
              <a:t>Piloto base en M3</a:t>
            </a:r>
          </a:p>
        </p:txBody>
      </p:sp>
      <p:sp>
        <p:nvSpPr>
          <p:cNvPr id="8" name="note">
            <a:extLst xmlns:a="http://schemas.openxmlformats.org/drawingml/2006/main">
              <a:ext uri="{FF2B5EF4-FFF2-40B4-BE49-F238E27FC236}">
                <a16:creationId xmlns:a16="http://schemas.microsoft.com/office/drawing/2014/main" id="{F9DE9812-3A76-47F6-9892-0FA3FF21B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86475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Propuesta de piloto. Accesos, contrato de datos y aceptación pendientes.</a:t>
            </a:r>
          </a:p>
        </p:txBody>
      </p:sp>
    </p:spTree>
    <p:extLst>
      <p:ext uri="{BB962C8B-B14F-4D97-AF65-F5344CB8AC3E}">
        <p14:creationId xmlns:p14="http://schemas.microsoft.com/office/powerpoint/2010/main" val="428268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rand">
            <a:extLst xmlns:a="http://schemas.openxmlformats.org/drawingml/2006/main">
              <a:ext uri="{FF2B5EF4-FFF2-40B4-BE49-F238E27FC236}">
                <a16:creationId xmlns:a16="http://schemas.microsoft.com/office/drawing/2014/main" id="{FBBA653B-08C9-4750-A216-9B7D31C0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SALES ACADEMY</a:t>
            </a:r>
          </a:p>
        </p:txBody>
      </p:sp>
      <p:sp>
        <p:nvSpPr>
          <p:cNvPr id="2" name="page">
            <a:extLst xmlns:a="http://schemas.openxmlformats.org/drawingml/2006/main">
              <a:ext uri="{FF2B5EF4-FFF2-40B4-BE49-F238E27FC236}">
                <a16:creationId xmlns:a16="http://schemas.microsoft.com/office/drawing/2014/main" id="{6580A73A-3F65-4A54-ADBD-16C776498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857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02 / 08</a:t>
            </a:r>
          </a:p>
        </p:txBody>
      </p:sp>
      <p:sp>
        <p:nvSpPr>
          <p:cNvPr id="3" name="category">
            <a:extLst xmlns:a="http://schemas.openxmlformats.org/drawingml/2006/main">
              <a:ext uri="{FF2B5EF4-FFF2-40B4-BE49-F238E27FC236}">
                <a16:creationId xmlns:a16="http://schemas.microsoft.com/office/drawing/2014/main" id="{3C434772-DB79-4DC1-BB65-1259B1A6A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COMERCIAL / EL PROBLEMA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9C935EC-A426-431A-9A22-FEEF92062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8204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73B30"/>
                </a:solidFill>
                <a:latin typeface="Arial"/>
                <a:ea typeface="Arial"/>
                <a:cs typeface="Arial"/>
              </a:rPr>
              <a:t>Conectar la operación</a:t>
            </a:r>
          </a:p>
          <a:p xmlns:a="http://schemas.openxmlformats.org/drawingml/2006/main">
            <a:pPr>
              <a:defRPr sz="4200" b="1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73B30"/>
                </a:solidFill>
                <a:latin typeface="Arial"/>
                <a:ea typeface="Arial"/>
                <a:cs typeface="Arial"/>
              </a:rPr>
              <a:t>con el entrenamiento.</a:t>
            </a:r>
          </a:p>
        </p:txBody>
      </p:sp>
      <p:sp>
        <p:nvSpPr>
          <p:cNvPr id="5" name="context-title">
            <a:extLst xmlns:a="http://schemas.openxmlformats.org/drawingml/2006/main">
              <a:ext uri="{FF2B5EF4-FFF2-40B4-BE49-F238E27FC236}">
                <a16:creationId xmlns:a16="http://schemas.microsoft.com/office/drawing/2014/main" id="{6ADC79B5-ACC7-4C05-938D-66CC58A9D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3845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3B30"/>
                </a:solidFill>
                <a:latin typeface="Arial"/>
                <a:ea typeface="Arial"/>
                <a:cs typeface="Arial"/>
              </a:rPr>
              <a:t>Contexto</a:t>
            </a:r>
          </a:p>
        </p:txBody>
      </p:sp>
      <p:sp>
        <p:nvSpPr>
          <p:cNvPr id="6" name="context">
            <a:extLst xmlns:a="http://schemas.openxmlformats.org/drawingml/2006/main">
              <a:ext uri="{FF2B5EF4-FFF2-40B4-BE49-F238E27FC236}">
                <a16:creationId xmlns:a16="http://schemas.microsoft.com/office/drawing/2014/main" id="{4CB02F37-F730-40C2-8C1C-FAC747535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Perfil y encuesta del tour.</a:t>
            </a:r>
          </a:p>
        </p:txBody>
      </p:sp>
      <p:sp>
        <p:nvSpPr>
          <p:cNvPr id="7" name="report-title">
            <a:extLst xmlns:a="http://schemas.openxmlformats.org/drawingml/2006/main">
              <a:ext uri="{FF2B5EF4-FFF2-40B4-BE49-F238E27FC236}">
                <a16:creationId xmlns:a16="http://schemas.microsoft.com/office/drawing/2014/main" id="{09C34511-DFED-4364-8AAF-B2751E29C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3B30"/>
                </a:solidFill>
                <a:latin typeface="Arial"/>
                <a:ea typeface="Arial"/>
                <a:cs typeface="Arial"/>
              </a:rPr>
              <a:t>Reporte</a:t>
            </a:r>
          </a:p>
        </p:txBody>
      </p:sp>
      <p:sp>
        <p:nvSpPr>
          <p:cNvPr id="8" name="report">
            <a:extLst xmlns:a="http://schemas.openxmlformats.org/drawingml/2006/main">
              <a:ext uri="{FF2B5EF4-FFF2-40B4-BE49-F238E27FC236}">
                <a16:creationId xmlns:a16="http://schemas.microsoft.com/office/drawing/2014/main" id="{3EB83904-301D-40BF-8CA1-8BA57781C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9577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Módulos, tiempos y recorrido.</a:t>
            </a:r>
          </a:p>
        </p:txBody>
      </p:sp>
      <p:sp>
        <p:nvSpPr>
          <p:cNvPr id="9" name="practice-title">
            <a:extLst xmlns:a="http://schemas.openxmlformats.org/drawingml/2006/main">
              <a:ext uri="{FF2B5EF4-FFF2-40B4-BE49-F238E27FC236}">
                <a16:creationId xmlns:a16="http://schemas.microsoft.com/office/drawing/2014/main" id="{BDFDCCC3-531C-4C24-8B93-432881D54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3B30"/>
                </a:solidFill>
                <a:latin typeface="Arial"/>
                <a:ea typeface="Arial"/>
                <a:cs typeface="Arial"/>
              </a:rPr>
              <a:t>Práctica</a:t>
            </a:r>
          </a:p>
        </p:txBody>
      </p:sp>
      <p:sp>
        <p:nvSpPr>
          <p:cNvPr id="10" name="practice">
            <a:extLst xmlns:a="http://schemas.openxmlformats.org/drawingml/2006/main">
              <a:ext uri="{FF2B5EF4-FFF2-40B4-BE49-F238E27FC236}">
                <a16:creationId xmlns:a16="http://schemas.microsoft.com/office/drawing/2014/main" id="{E4BB6ABA-E3EE-43EF-8C44-B1D4252C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05425"/>
            <a:ext cx="5000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Conocimiento y acompañamiento.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29dcf679ba4bb6"/>
          <a:stretch xmlns:a="http://schemas.openxmlformats.org/drawingml/2006/main"/>
        </p:blipFill>
        <p:spPr>
          <a:xfrm xmlns:a="http://schemas.openxmlformats.org/drawingml/2006/main">
            <a:off x="7258753" y="2667000"/>
            <a:ext cx="3275193" cy="3067050"/>
          </a:xfrm>
          <a:prstGeom xmlns:a="http://schemas.openxmlformats.org/drawingml/2006/main" prst="rect">
            <a:avLst/>
          </a:prstGeom>
        </p:spPr>
      </p:pic>
      <p:sp>
        <p:nvSpPr>
          <p:cNvPr id="12" name="note">
            <a:extLst xmlns:a="http://schemas.openxmlformats.org/drawingml/2006/main">
              <a:ext uri="{FF2B5EF4-FFF2-40B4-BE49-F238E27FC236}">
                <a16:creationId xmlns:a16="http://schemas.microsoft.com/office/drawing/2014/main" id="{984BE403-2B3D-4C1D-AFC2-35C2B268B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86475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Demo ilustrativa. Falta el resultado comercial actual; no se promete un aumento de ventas.</a:t>
            </a:r>
          </a:p>
        </p:txBody>
      </p:sp>
    </p:spTree>
    <p:extLst>
      <p:ext uri="{BB962C8B-B14F-4D97-AF65-F5344CB8AC3E}">
        <p14:creationId xmlns:p14="http://schemas.microsoft.com/office/powerpoint/2010/main" val="8586636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rand">
            <a:extLst xmlns:a="http://schemas.openxmlformats.org/drawingml/2006/main">
              <a:ext uri="{FF2B5EF4-FFF2-40B4-BE49-F238E27FC236}">
                <a16:creationId xmlns:a16="http://schemas.microsoft.com/office/drawing/2014/main" id="{C9E0B0EB-56B5-4666-9C6E-30ECD5EE5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SALES ACADEMY</a:t>
            </a:r>
          </a:p>
        </p:txBody>
      </p:sp>
      <p:sp>
        <p:nvSpPr>
          <p:cNvPr id="2" name="page">
            <a:extLst xmlns:a="http://schemas.openxmlformats.org/drawingml/2006/main">
              <a:ext uri="{FF2B5EF4-FFF2-40B4-BE49-F238E27FC236}">
                <a16:creationId xmlns:a16="http://schemas.microsoft.com/office/drawing/2014/main" id="{F50B2455-B15D-4771-8D25-6DC6F325F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857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03 / 08</a:t>
            </a:r>
          </a:p>
        </p:txBody>
      </p:sp>
      <p:sp>
        <p:nvSpPr>
          <p:cNvPr id="3" name="category">
            <a:extLst xmlns:a="http://schemas.openxmlformats.org/drawingml/2006/main">
              <a:ext uri="{FF2B5EF4-FFF2-40B4-BE49-F238E27FC236}">
                <a16:creationId xmlns:a16="http://schemas.microsoft.com/office/drawing/2014/main" id="{35FF818F-9280-4B83-ACCA-A7480112F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EJECUTIVO / LA EJECUCIÓN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FD6F3B4-213D-4557-98A3-195562506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820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73B30"/>
                </a:solidFill>
                <a:latin typeface="Arial"/>
                <a:ea typeface="Arial"/>
                <a:cs typeface="Arial"/>
              </a:rPr>
              <a:t>Un piloto con límites claros.</a:t>
            </a:r>
          </a:p>
        </p:txBody>
      </p:sp>
      <p:sp>
        <p:nvSpPr>
          <p:cNvPr id="5" name="lead">
            <a:extLst xmlns:a="http://schemas.openxmlformats.org/drawingml/2006/main">
              <a:ext uri="{FF2B5EF4-FFF2-40B4-BE49-F238E27FC236}">
                <a16:creationId xmlns:a16="http://schemas.microsoft.com/office/drawing/2014/main" id="{E171A968-3FD0-4E4F-9A73-338FAA327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Implementar, integrar y aceptar antes de ampliar a nuevas salas.</a:t>
            </a:r>
          </a:p>
        </p:txBody>
      </p:sp>
      <p:sp>
        <p:nvSpPr>
          <p:cNvPr id="6" name="fact-0">
            <a:extLst xmlns:a="http://schemas.openxmlformats.org/drawingml/2006/main">
              <a:ext uri="{FF2B5EF4-FFF2-40B4-BE49-F238E27FC236}">
                <a16:creationId xmlns:a16="http://schemas.microsoft.com/office/drawing/2014/main" id="{763A4908-2F87-4560-B6B6-1CC6F25B3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90875"/>
            <a:ext cx="3381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8 semanas</a:t>
            </a:r>
          </a:p>
        </p:txBody>
      </p:sp>
      <p:sp>
        <p:nvSpPr>
          <p:cNvPr id="7" name="fact-label-0">
            <a:extLst xmlns:a="http://schemas.openxmlformats.org/drawingml/2006/main">
              <a:ext uri="{FF2B5EF4-FFF2-40B4-BE49-F238E27FC236}">
                <a16:creationId xmlns:a16="http://schemas.microsoft.com/office/drawing/2014/main" id="{B207E0D0-B4FE-4412-8FDA-BA4165123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3286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implementación estimada</a:t>
            </a:r>
          </a:p>
        </p:txBody>
      </p:sp>
      <p:sp>
        <p:nvSpPr>
          <p:cNvPr id="8" name="fact-1">
            <a:extLst xmlns:a="http://schemas.openxmlformats.org/drawingml/2006/main">
              <a:ext uri="{FF2B5EF4-FFF2-40B4-BE49-F238E27FC236}">
                <a16:creationId xmlns:a16="http://schemas.microsoft.com/office/drawing/2014/main" id="{DD3661E6-025C-4C24-9DF6-8510E57EB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190875"/>
            <a:ext cx="3381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10 días</a:t>
            </a:r>
          </a:p>
        </p:txBody>
      </p:sp>
      <p:sp>
        <p:nvSpPr>
          <p:cNvPr id="9" name="fact-label-1">
            <a:extLst xmlns:a="http://schemas.openxmlformats.org/drawingml/2006/main">
              <a:ext uri="{FF2B5EF4-FFF2-40B4-BE49-F238E27FC236}">
                <a16:creationId xmlns:a16="http://schemas.microsoft.com/office/drawing/2014/main" id="{1E671736-5011-4771-8313-32994FA36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000500"/>
            <a:ext cx="3286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hábiles de piloto</a:t>
            </a:r>
          </a:p>
        </p:txBody>
      </p:sp>
      <p:sp>
        <p:nvSpPr>
          <p:cNvPr id="10" name="fact-2">
            <a:extLst xmlns:a="http://schemas.openxmlformats.org/drawingml/2006/main">
              <a:ext uri="{FF2B5EF4-FFF2-40B4-BE49-F238E27FC236}">
                <a16:creationId xmlns:a16="http://schemas.microsoft.com/office/drawing/2014/main" id="{24592B3B-02F7-4AB2-A1A5-AA7B94F74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90875"/>
            <a:ext cx="3381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1,000 tours</a:t>
            </a:r>
          </a:p>
        </p:txBody>
      </p:sp>
      <p:sp>
        <p:nvSpPr>
          <p:cNvPr id="11" name="fact-label-2">
            <a:extLst xmlns:a="http://schemas.openxmlformats.org/drawingml/2006/main">
              <a:ext uri="{FF2B5EF4-FFF2-40B4-BE49-F238E27FC236}">
                <a16:creationId xmlns:a16="http://schemas.microsoft.com/office/drawing/2014/main" id="{84C65B7F-CB92-4145-99A8-F11AF88C7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000500"/>
            <a:ext cx="3286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máximo total del piloto</a:t>
            </a:r>
          </a:p>
        </p:txBody>
      </p:sp>
      <p:sp>
        <p:nvSpPr>
          <p:cNvPr id="12" name="acceptance">
            <a:extLst xmlns:a="http://schemas.openxmlformats.org/drawingml/2006/main">
              <a:ext uri="{FF2B5EF4-FFF2-40B4-BE49-F238E27FC236}">
                <a16:creationId xmlns:a16="http://schemas.microsoft.com/office/drawing/2014/main" id="{9B3C23BF-FE16-4334-A519-AD87096CD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95875"/>
            <a:ext cx="10820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Datos conciliados. Permisos probados. Aceptación del cliente.</a:t>
            </a:r>
          </a:p>
        </p:txBody>
      </p:sp>
      <p:sp>
        <p:nvSpPr>
          <p:cNvPr id="13" name="note">
            <a:extLst xmlns:a="http://schemas.openxmlformats.org/drawingml/2006/main">
              <a:ext uri="{FF2B5EF4-FFF2-40B4-BE49-F238E27FC236}">
                <a16:creationId xmlns:a16="http://schemas.microsoft.com/office/drawing/2014/main" id="{59765C64-CE40-4541-9B41-792D716F3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86475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Hasta 1,000 llamadas IA totales. M1 = inicio financiado. La fecha depende de los tres requisitos.</a:t>
            </a:r>
          </a:p>
        </p:txBody>
      </p:sp>
    </p:spTree>
    <p:extLst>
      <p:ext uri="{BB962C8B-B14F-4D97-AF65-F5344CB8AC3E}">
        <p14:creationId xmlns:p14="http://schemas.microsoft.com/office/powerpoint/2010/main" val="3100603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13C3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rand">
            <a:extLst xmlns:a="http://schemas.openxmlformats.org/drawingml/2006/main">
              <a:ext uri="{FF2B5EF4-FFF2-40B4-BE49-F238E27FC236}">
                <a16:creationId xmlns:a16="http://schemas.microsoft.com/office/drawing/2014/main" id="{863AD72B-A07D-48F5-BD2A-C45F439FA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7F39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D7F397"/>
                </a:solidFill>
                <a:latin typeface="Arial"/>
                <a:ea typeface="Arial"/>
                <a:cs typeface="Arial"/>
              </a:rPr>
              <a:t>SALES ACADEMY</a:t>
            </a:r>
          </a:p>
        </p:txBody>
      </p:sp>
      <p:sp>
        <p:nvSpPr>
          <p:cNvPr id="2" name="page">
            <a:extLst xmlns:a="http://schemas.openxmlformats.org/drawingml/2006/main">
              <a:ext uri="{FF2B5EF4-FFF2-40B4-BE49-F238E27FC236}">
                <a16:creationId xmlns:a16="http://schemas.microsoft.com/office/drawing/2014/main" id="{37BF3DCF-A0CD-492C-B7ED-7311171A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857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04 / 08</a:t>
            </a:r>
          </a:p>
        </p:txBody>
      </p:sp>
      <p:sp>
        <p:nvSpPr>
          <p:cNvPr id="3" name="category">
            <a:extLst xmlns:a="http://schemas.openxmlformats.org/drawingml/2006/main">
              <a:ext uri="{FF2B5EF4-FFF2-40B4-BE49-F238E27FC236}">
                <a16:creationId xmlns:a16="http://schemas.microsoft.com/office/drawing/2014/main" id="{05E70C5D-775F-4A85-B9B6-D9D8C0D14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COMERCIAL / LA OFERTA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054D80F-7C1D-4E35-B2BF-08498FBFF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8204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EF9"/>
                </a:solidFill>
                <a:latin typeface="Arial"/>
                <a:ea typeface="Arial"/>
                <a:cs typeface="Arial"/>
              </a:rPr>
              <a:t>Una suscripción por sala.</a:t>
            </a:r>
          </a:p>
        </p:txBody>
      </p:sp>
      <p:sp>
        <p:nvSpPr>
          <p:cNvPr id="5" name="price">
            <a:extLst xmlns:a="http://schemas.openxmlformats.org/drawingml/2006/main">
              <a:ext uri="{FF2B5EF4-FFF2-40B4-BE49-F238E27FC236}">
                <a16:creationId xmlns:a16="http://schemas.microsoft.com/office/drawing/2014/main" id="{81372481-C313-49EE-8179-69282474C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95575"/>
            <a:ext cx="5810250" cy="1266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7800" b="0">
                <a:solidFill>
                  <a:srgbClr val="D7F397"/>
                </a:solidFill>
                <a:latin typeface="Arial"/>
                <a:ea typeface="Arial"/>
                <a:cs typeface="Arial"/>
              </a:defRPr>
            </a:pPr>
            <a:r>
              <a:rPr sz="7800" b="0">
                <a:solidFill>
                  <a:srgbClr val="D7F397"/>
                </a:solidFill>
                <a:latin typeface="Arial"/>
                <a:ea typeface="Arial"/>
                <a:cs typeface="Arial"/>
              </a:rPr>
              <a:t>$25,000</a:t>
            </a:r>
          </a:p>
        </p:txBody>
      </p:sp>
      <p:sp>
        <p:nvSpPr>
          <p:cNvPr id="6" name="unit">
            <a:extLst xmlns:a="http://schemas.openxmlformats.org/drawingml/2006/main">
              <a:ext uri="{FF2B5EF4-FFF2-40B4-BE49-F238E27FC236}">
                <a16:creationId xmlns:a16="http://schemas.microsoft.com/office/drawing/2014/main" id="{E82DEB23-B28A-4E57-A60E-B40729640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38625"/>
            <a:ext cx="533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EF9"/>
                </a:solidFill>
                <a:latin typeface="Arial"/>
                <a:ea typeface="Arial"/>
                <a:cs typeface="Arial"/>
              </a:rPr>
              <a:t>MXN netos / mes</a:t>
            </a:r>
          </a:p>
          <a:p xmlns:a="http://schemas.openxmlformats.org/drawingml/2006/main">
            <a:pPr>
              <a:defRPr sz="2400" b="0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EF9"/>
                </a:solidFill>
                <a:latin typeface="Arial"/>
                <a:ea typeface="Arial"/>
                <a:cs typeface="Arial"/>
              </a:rPr>
              <a:t>20 representantes</a:t>
            </a:r>
          </a:p>
        </p:txBody>
      </p:sp>
      <p:sp>
        <p:nvSpPr>
          <p:cNvPr id="7" name="formula">
            <a:extLst xmlns:a="http://schemas.openxmlformats.org/drawingml/2006/main">
              <a:ext uri="{FF2B5EF4-FFF2-40B4-BE49-F238E27FC236}">
                <a16:creationId xmlns:a16="http://schemas.microsoft.com/office/drawing/2014/main" id="{4BFB320B-3909-4F85-90ED-2B8E3D560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781300"/>
            <a:ext cx="43624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EF9"/>
                </a:solidFill>
                <a:latin typeface="Arial"/>
                <a:ea typeface="Arial"/>
                <a:cs typeface="Arial"/>
              </a:rPr>
              <a:t>$15,000 por sala</a:t>
            </a:r>
          </a:p>
          <a:p xmlns:a="http://schemas.openxmlformats.org/drawingml/2006/main">
            <a:pPr>
              <a:defRPr sz="2400" b="0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EF9"/>
                </a:solidFill>
                <a:latin typeface="Arial"/>
                <a:ea typeface="Arial"/>
                <a:cs typeface="Arial"/>
              </a:rPr>
              <a:t>+ $500 por representante</a:t>
            </a:r>
          </a:p>
        </p:txBody>
      </p:sp>
      <p:sp>
        <p:nvSpPr>
          <p:cNvPr id="8" name="activation">
            <a:extLst xmlns:a="http://schemas.openxmlformats.org/drawingml/2006/main">
              <a:ext uri="{FF2B5EF4-FFF2-40B4-BE49-F238E27FC236}">
                <a16:creationId xmlns:a16="http://schemas.microsoft.com/office/drawing/2014/main" id="{D44DCDE3-13E7-4AEC-94BC-3D1A136EF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429125"/>
            <a:ext cx="43624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Activación propuesta</a:t>
            </a:r>
          </a:p>
          <a:p xmlns:a="http://schemas.openxmlformats.org/drawingml/2006/main">
            <a:pPr>
              <a:defRPr sz="22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$15,000 netos, una vez</a:t>
            </a:r>
          </a:p>
        </p:txBody>
      </p:sp>
      <p:sp>
        <p:nvSpPr>
          <p:cNvPr id="9" name="note">
            <a:extLst xmlns:a="http://schemas.openxmlformats.org/drawingml/2006/main">
              <a:ext uri="{FF2B5EF4-FFF2-40B4-BE49-F238E27FC236}">
                <a16:creationId xmlns:a16="http://schemas.microsoft.com/office/drawing/2014/main" id="{5AAAB2A4-FEFE-4466-A5CC-021186272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86475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Precios sin IVA, por validar. El piloto se financia por separado; suscripción después de aceptación.</a:t>
            </a:r>
          </a:p>
        </p:txBody>
      </p:sp>
    </p:spTree>
    <p:extLst>
      <p:ext uri="{BB962C8B-B14F-4D97-AF65-F5344CB8AC3E}">
        <p14:creationId xmlns:p14="http://schemas.microsoft.com/office/powerpoint/2010/main" val="192303508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rand">
            <a:extLst xmlns:a="http://schemas.openxmlformats.org/drawingml/2006/main">
              <a:ext uri="{FF2B5EF4-FFF2-40B4-BE49-F238E27FC236}">
                <a16:creationId xmlns:a16="http://schemas.microsoft.com/office/drawing/2014/main" id="{4EAF955D-8B1E-49AB-AD78-779DEDE1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SALES ACADEMY</a:t>
            </a:r>
          </a:p>
        </p:txBody>
      </p:sp>
      <p:sp>
        <p:nvSpPr>
          <p:cNvPr id="2" name="page">
            <a:extLst xmlns:a="http://schemas.openxmlformats.org/drawingml/2006/main">
              <a:ext uri="{FF2B5EF4-FFF2-40B4-BE49-F238E27FC236}">
                <a16:creationId xmlns:a16="http://schemas.microsoft.com/office/drawing/2014/main" id="{FE1D16B3-4290-44B9-8650-D62F283C9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857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05 / 08</a:t>
            </a:r>
          </a:p>
        </p:txBody>
      </p:sp>
      <p:sp>
        <p:nvSpPr>
          <p:cNvPr id="3" name="category">
            <a:extLst xmlns:a="http://schemas.openxmlformats.org/drawingml/2006/main">
              <a:ext uri="{FF2B5EF4-FFF2-40B4-BE49-F238E27FC236}">
                <a16:creationId xmlns:a16="http://schemas.microsoft.com/office/drawing/2014/main" id="{7503495B-4747-4FEB-B1DE-1F3EB78D8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COMERCIAL + FINANCIERO / CRECIMIENTO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4ABC662-57A3-47E0-AA0D-27231F8DD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8204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73B30"/>
                </a:solidFill>
                <a:latin typeface="Arial"/>
                <a:ea typeface="Arial"/>
                <a:cs typeface="Arial"/>
              </a:rPr>
              <a:t>Tres salas. Una hipótesis medible.</a:t>
            </a:r>
          </a:p>
        </p:txBody>
      </p:sp>
      <p:sp>
        <p:nvSpPr>
          <p:cNvPr id="5" name="lead">
            <a:extLst xmlns:a="http://schemas.openxmlformats.org/drawingml/2006/main">
              <a:ext uri="{FF2B5EF4-FFF2-40B4-BE49-F238E27FC236}">
                <a16:creationId xmlns:a16="http://schemas.microsoft.com/office/drawing/2014/main" id="{06E61D1C-D3B0-4102-933D-8EF4E1F6A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10820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Altas en M4, M7 y M10 · Cobranza a un mes</a:t>
            </a:r>
          </a:p>
        </p:txBody>
      </p:sp>
      <p:sp>
        <p:nvSpPr>
          <p:cNvPr id="6" name="fact-0">
            <a:extLst xmlns:a="http://schemas.openxmlformats.org/drawingml/2006/main">
              <a:ext uri="{FF2B5EF4-FFF2-40B4-BE49-F238E27FC236}">
                <a16:creationId xmlns:a16="http://schemas.microsoft.com/office/drawing/2014/main" id="{D42A4FE1-DA68-4D8D-A1A5-6EBF534B8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3381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$495,000</a:t>
            </a:r>
          </a:p>
        </p:txBody>
      </p:sp>
      <p:sp>
        <p:nvSpPr>
          <p:cNvPr id="7" name="fact-label-0">
            <a:extLst xmlns:a="http://schemas.openxmlformats.org/drawingml/2006/main">
              <a:ext uri="{FF2B5EF4-FFF2-40B4-BE49-F238E27FC236}">
                <a16:creationId xmlns:a16="http://schemas.microsoft.com/office/drawing/2014/main" id="{8D21614A-FAD6-435C-A85C-4BCEB0993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14775"/>
            <a:ext cx="3286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ingresos previstos · año 1</a:t>
            </a:r>
          </a:p>
        </p:txBody>
      </p:sp>
      <p:sp>
        <p:nvSpPr>
          <p:cNvPr id="8" name="fact-1">
            <a:extLst xmlns:a="http://schemas.openxmlformats.org/drawingml/2006/main">
              <a:ext uri="{FF2B5EF4-FFF2-40B4-BE49-F238E27FC236}">
                <a16:creationId xmlns:a16="http://schemas.microsoft.com/office/drawing/2014/main" id="{1ABD1709-5434-4C98-892F-812754072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143250"/>
            <a:ext cx="3381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$420,000</a:t>
            </a:r>
          </a:p>
        </p:txBody>
      </p:sp>
      <p:sp>
        <p:nvSpPr>
          <p:cNvPr id="9" name="fact-label-1">
            <a:extLst xmlns:a="http://schemas.openxmlformats.org/drawingml/2006/main">
              <a:ext uri="{FF2B5EF4-FFF2-40B4-BE49-F238E27FC236}">
                <a16:creationId xmlns:a16="http://schemas.microsoft.com/office/drawing/2014/main" id="{00CD64C4-1E76-4D35-B382-1192AFBE0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914775"/>
            <a:ext cx="3286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cobros previstos · año 1</a:t>
            </a:r>
          </a:p>
        </p:txBody>
      </p:sp>
      <p:sp>
        <p:nvSpPr>
          <p:cNvPr id="10" name="fact-2">
            <a:extLst xmlns:a="http://schemas.openxmlformats.org/drawingml/2006/main">
              <a:ext uri="{FF2B5EF4-FFF2-40B4-BE49-F238E27FC236}">
                <a16:creationId xmlns:a16="http://schemas.microsoft.com/office/drawing/2014/main" id="{21D7F0E1-EAD7-449F-BD54-C5140BBC8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43250"/>
            <a:ext cx="3381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$75,000</a:t>
            </a:r>
          </a:p>
        </p:txBody>
      </p:sp>
      <p:sp>
        <p:nvSpPr>
          <p:cNvPr id="11" name="fact-label-2">
            <a:extLst xmlns:a="http://schemas.openxmlformats.org/drawingml/2006/main">
              <a:ext uri="{FF2B5EF4-FFF2-40B4-BE49-F238E27FC236}">
                <a16:creationId xmlns:a16="http://schemas.microsoft.com/office/drawing/2014/main" id="{21D57AEA-70E9-489A-819F-E2E031A01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914775"/>
            <a:ext cx="3286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recurrente mensual en M12</a:t>
            </a:r>
          </a:p>
        </p:txBody>
      </p:sp>
      <p:sp>
        <p:nvSpPr>
          <p:cNvPr id="12" name="scenarios">
            <a:extLst xmlns:a="http://schemas.openxmlformats.org/drawingml/2006/main">
              <a:ext uri="{FF2B5EF4-FFF2-40B4-BE49-F238E27FC236}">
                <a16:creationId xmlns:a16="http://schemas.microsoft.com/office/drawing/2014/main" id="{2AFA010A-40D6-45B9-8136-616092D9F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10820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Conservador: $150 mil   /   Expansión: $1.29 millones</a:t>
            </a:r>
          </a:p>
        </p:txBody>
      </p:sp>
      <p:sp>
        <p:nvSpPr>
          <p:cNvPr id="13" name="scenario-label">
            <a:extLst xmlns:a="http://schemas.openxmlformats.org/drawingml/2006/main">
              <a:ext uri="{FF2B5EF4-FFF2-40B4-BE49-F238E27FC236}">
                <a16:creationId xmlns:a16="http://schemas.microsoft.com/office/drawing/2014/main" id="{95FF6C93-107C-4F28-B19F-AFA00EED2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820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Ingresos hipotéticos del año 1; cambian tarifas y ritmo de altas.</a:t>
            </a:r>
          </a:p>
        </p:txBody>
      </p:sp>
      <p:sp>
        <p:nvSpPr>
          <p:cNvPr id="14" name="note">
            <a:extLst xmlns:a="http://schemas.openxmlformats.org/drawingml/2006/main">
              <a:ext uri="{FF2B5EF4-FFF2-40B4-BE49-F238E27FC236}">
                <a16:creationId xmlns:a16="http://schemas.microsoft.com/office/drawing/2014/main" id="{28801A40-1D8F-4914-9414-99B3DEAB6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86475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Primeros 12 meses del proyecto, MXN sin IVA. Hipótesis, no contratos ni retorno garantizado.</a:t>
            </a:r>
          </a:p>
        </p:txBody>
      </p:sp>
    </p:spTree>
    <p:extLst>
      <p:ext uri="{BB962C8B-B14F-4D97-AF65-F5344CB8AC3E}">
        <p14:creationId xmlns:p14="http://schemas.microsoft.com/office/powerpoint/2010/main" val="133478051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rand">
            <a:extLst xmlns:a="http://schemas.openxmlformats.org/drawingml/2006/main">
              <a:ext uri="{FF2B5EF4-FFF2-40B4-BE49-F238E27FC236}">
                <a16:creationId xmlns:a16="http://schemas.microsoft.com/office/drawing/2014/main" id="{C135EBD6-66F2-49BB-A09E-E5228C6EF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SALES ACADEMY</a:t>
            </a:r>
          </a:p>
        </p:txBody>
      </p:sp>
      <p:sp>
        <p:nvSpPr>
          <p:cNvPr id="2" name="page">
            <a:extLst xmlns:a="http://schemas.openxmlformats.org/drawingml/2006/main">
              <a:ext uri="{FF2B5EF4-FFF2-40B4-BE49-F238E27FC236}">
                <a16:creationId xmlns:a16="http://schemas.microsoft.com/office/drawing/2014/main" id="{20C041F6-7AB1-4F38-9433-A2FA01524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857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06 / 08</a:t>
            </a:r>
          </a:p>
        </p:txBody>
      </p:sp>
      <p:sp>
        <p:nvSpPr>
          <p:cNvPr id="3" name="category">
            <a:extLst xmlns:a="http://schemas.openxmlformats.org/drawingml/2006/main">
              <a:ext uri="{FF2B5EF4-FFF2-40B4-BE49-F238E27FC236}">
                <a16:creationId xmlns:a16="http://schemas.microsoft.com/office/drawing/2014/main" id="{5945E121-2D63-45C5-8FFD-EE1FB840E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FINANCIERO / EL USO DE FONDOS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F2F1BCE-CD87-422C-9F00-0E2C348AB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8204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73B30"/>
                </a:solidFill>
                <a:latin typeface="Arial"/>
                <a:ea typeface="Arial"/>
                <a:cs typeface="Arial"/>
              </a:rPr>
              <a:t>$500,000 para llegar y operar.</a:t>
            </a:r>
          </a:p>
        </p:txBody>
      </p:sp>
      <p:sp>
        <p:nvSpPr>
          <p:cNvPr id="5" name="need">
            <a:extLst xmlns:a="http://schemas.openxmlformats.org/drawingml/2006/main">
              <a:ext uri="{FF2B5EF4-FFF2-40B4-BE49-F238E27FC236}">
                <a16:creationId xmlns:a16="http://schemas.microsoft.com/office/drawing/2014/main" id="{9DFBC22E-0106-4F4E-B7D1-036991090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6000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6150" b="0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6150" b="0">
                <a:solidFill>
                  <a:srgbClr val="517A3F"/>
                </a:solidFill>
                <a:latin typeface="Arial"/>
                <a:ea typeface="Arial"/>
                <a:cs typeface="Arial"/>
              </a:rPr>
              <a:t>$409,620</a:t>
            </a:r>
          </a:p>
        </p:txBody>
      </p:sp>
      <p:sp>
        <p:nvSpPr>
          <p:cNvPr id="6" name="need-label">
            <a:extLst xmlns:a="http://schemas.openxmlformats.org/drawingml/2006/main">
              <a:ext uri="{FF2B5EF4-FFF2-40B4-BE49-F238E27FC236}">
                <a16:creationId xmlns:a16="http://schemas.microsoft.com/office/drawing/2014/main" id="{BE20931A-C625-490B-A9FD-52B0F3199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57150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Hasta el piloto, incluyendo</a:t>
            </a:r>
          </a:p>
          <a:p xmlns:a="http://schemas.openxmlformats.org/drawingml/2006/main">
            <a:pPr>
              <a:defRPr sz="22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$35,000 protegidos en caja.</a:t>
            </a:r>
          </a:p>
        </p:txBody>
      </p:sp>
      <p:sp>
        <p:nvSpPr>
          <p:cNvPr id="7" name="months">
            <a:extLst xmlns:a="http://schemas.openxmlformats.org/drawingml/2006/main">
              <a:ext uri="{FF2B5EF4-FFF2-40B4-BE49-F238E27FC236}">
                <a16:creationId xmlns:a16="http://schemas.microsoft.com/office/drawing/2014/main" id="{D4C1C3C7-DD31-4385-A4C4-F346D6B4F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533650"/>
            <a:ext cx="43624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800" b="0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4800" b="0">
                <a:solidFill>
                  <a:srgbClr val="517A3F"/>
                </a:solidFill>
                <a:latin typeface="Arial"/>
                <a:ea typeface="Arial"/>
                <a:cs typeface="Arial"/>
              </a:rPr>
              <a:t>3 meses</a:t>
            </a:r>
          </a:p>
        </p:txBody>
      </p:sp>
      <p:sp>
        <p:nvSpPr>
          <p:cNvPr id="8" name="months-label">
            <a:extLst xmlns:a="http://schemas.openxmlformats.org/drawingml/2006/main">
              <a:ext uri="{FF2B5EF4-FFF2-40B4-BE49-F238E27FC236}">
                <a16:creationId xmlns:a16="http://schemas.microsoft.com/office/drawing/2014/main" id="{9A903D2F-4E2B-4FAB-A120-9EE85C515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590925"/>
            <a:ext cx="43624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de operación posterior</a:t>
            </a:r>
          </a:p>
          <a:p xmlns:a="http://schemas.openxmlformats.org/drawingml/2006/main">
            <a:pPr>
              <a:defRPr sz="22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+ $8,600 adicionales</a:t>
            </a:r>
          </a:p>
        </p:txBody>
      </p:sp>
      <p:sp>
        <p:nvSpPr>
          <p:cNvPr id="9" name="scope">
            <a:extLst xmlns:a="http://schemas.openxmlformats.org/drawingml/2006/main">
              <a:ext uri="{FF2B5EF4-FFF2-40B4-BE49-F238E27FC236}">
                <a16:creationId xmlns:a16="http://schemas.microsoft.com/office/drawing/2014/main" id="{95BC35F0-79ED-48F1-8994-7CDE7A59F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Incluye $50,000 netos de equipo y $20,000 de licencia inicial.</a:t>
            </a:r>
          </a:p>
        </p:txBody>
      </p:sp>
      <p:sp>
        <p:nvSpPr>
          <p:cNvPr id="10" name="note">
            <a:extLst xmlns:a="http://schemas.openxmlformats.org/drawingml/2006/main">
              <a:ext uri="{FF2B5EF4-FFF2-40B4-BE49-F238E27FC236}">
                <a16:creationId xmlns:a16="http://schemas.microsoft.com/office/drawing/2014/main" id="{6EED4716-9CAC-4197-9F8A-6603CC096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86475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Semilla sin ventas. $27,260/mes posteriores con provisión fiscal. Operación acotada.</a:t>
            </a:r>
          </a:p>
        </p:txBody>
      </p:sp>
    </p:spTree>
    <p:extLst>
      <p:ext uri="{BB962C8B-B14F-4D97-AF65-F5344CB8AC3E}">
        <p14:creationId xmlns:p14="http://schemas.microsoft.com/office/powerpoint/2010/main" val="94311066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3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rand">
            <a:extLst xmlns:a="http://schemas.openxmlformats.org/drawingml/2006/main">
              <a:ext uri="{FF2B5EF4-FFF2-40B4-BE49-F238E27FC236}">
                <a16:creationId xmlns:a16="http://schemas.microsoft.com/office/drawing/2014/main" id="{F041550A-6C56-45A8-8490-EE9732372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SALES ACADEMY</a:t>
            </a:r>
          </a:p>
        </p:txBody>
      </p:sp>
      <p:sp>
        <p:nvSpPr>
          <p:cNvPr id="2" name="page">
            <a:extLst xmlns:a="http://schemas.openxmlformats.org/drawingml/2006/main">
              <a:ext uri="{FF2B5EF4-FFF2-40B4-BE49-F238E27FC236}">
                <a16:creationId xmlns:a16="http://schemas.microsoft.com/office/drawing/2014/main" id="{CBF86298-DF5D-4AF5-95B5-08138ECDA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857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07 / 08</a:t>
            </a:r>
          </a:p>
        </p:txBody>
      </p:sp>
      <p:sp>
        <p:nvSpPr>
          <p:cNvPr id="3" name="category">
            <a:extLst xmlns:a="http://schemas.openxmlformats.org/drawingml/2006/main">
              <a:ext uri="{FF2B5EF4-FFF2-40B4-BE49-F238E27FC236}">
                <a16:creationId xmlns:a16="http://schemas.microsoft.com/office/drawing/2014/main" id="{0E177351-A632-4AE1-90C9-1D9DBABCA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EJECUTIVO / EL ACUERDO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1AF5ACF-F8AD-4ACC-B350-5ECC66EF6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8204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73B30"/>
                </a:solidFill>
                <a:latin typeface="Arial"/>
                <a:ea typeface="Arial"/>
                <a:cs typeface="Arial"/>
              </a:rPr>
              <a:t>Tres formas de colaborar.</a:t>
            </a:r>
          </a:p>
        </p:txBody>
      </p:sp>
      <p:sp>
        <p:nvSpPr>
          <p:cNvPr id="5" name="model-title-0">
            <a:extLst xmlns:a="http://schemas.openxmlformats.org/drawingml/2006/main">
              <a:ext uri="{FF2B5EF4-FFF2-40B4-BE49-F238E27FC236}">
                <a16:creationId xmlns:a16="http://schemas.microsoft.com/office/drawing/2014/main" id="{A1E26940-5A7C-4089-A600-D6B51FF06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62250"/>
            <a:ext cx="3333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Desarrollo</a:t>
            </a:r>
          </a:p>
          <a:p xmlns:a="http://schemas.openxmlformats.org/drawingml/2006/main">
            <a:pPr>
              <a:defRPr sz="27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pagado</a:t>
            </a:r>
          </a:p>
        </p:txBody>
      </p:sp>
      <p:sp>
        <p:nvSpPr>
          <p:cNvPr id="6" name="model-body-0">
            <a:extLst xmlns:a="http://schemas.openxmlformats.org/drawingml/2006/main">
              <a:ext uri="{FF2B5EF4-FFF2-40B4-BE49-F238E27FC236}">
                <a16:creationId xmlns:a16="http://schemas.microsoft.com/office/drawing/2014/main" id="{ABD52340-5A12-4C6A-907F-2221D2639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24300"/>
            <a:ext cx="328612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Softvibes factura entregables.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9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Sin participación automática en ganancias.</a:t>
            </a:r>
          </a:p>
        </p:txBody>
      </p:sp>
      <p:sp>
        <p:nvSpPr>
          <p:cNvPr id="7" name="model-title-1">
            <a:extLst xmlns:a="http://schemas.openxmlformats.org/drawingml/2006/main">
              <a:ext uri="{FF2B5EF4-FFF2-40B4-BE49-F238E27FC236}">
                <a16:creationId xmlns:a16="http://schemas.microsoft.com/office/drawing/2014/main" id="{38B84442-9A1E-43D1-B12C-A5BDC2C9C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762250"/>
            <a:ext cx="3333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Coinversión</a:t>
            </a:r>
          </a:p>
        </p:txBody>
      </p:sp>
      <p:sp>
        <p:nvSpPr>
          <p:cNvPr id="8" name="model-body-1">
            <a:extLst xmlns:a="http://schemas.openxmlformats.org/drawingml/2006/main">
              <a:ext uri="{FF2B5EF4-FFF2-40B4-BE49-F238E27FC236}">
                <a16:creationId xmlns:a16="http://schemas.microsoft.com/office/drawing/2014/main" id="{0DB44E25-CCF7-4917-A344-ADF4402F5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924300"/>
            <a:ext cx="328612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Efectivo + tecnología.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9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Recuperación del aporte y reparto del remanente.</a:t>
            </a:r>
          </a:p>
        </p:txBody>
      </p:sp>
      <p:sp>
        <p:nvSpPr>
          <p:cNvPr id="9" name="model-title-2">
            <a:extLst xmlns:a="http://schemas.openxmlformats.org/drawingml/2006/main">
              <a:ext uri="{FF2B5EF4-FFF2-40B4-BE49-F238E27FC236}">
                <a16:creationId xmlns:a16="http://schemas.microsoft.com/office/drawing/2014/main" id="{FD203532-F6BD-4406-B4AF-2A6EB78BA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762250"/>
            <a:ext cx="3333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Nueva</a:t>
            </a:r>
          </a:p>
          <a:p xmlns:a="http://schemas.openxmlformats.org/drawingml/2006/main">
            <a:pPr>
              <a:defRPr sz="2700" b="1">
                <a:solidFill>
                  <a:srgbClr val="517A3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517A3F"/>
                </a:solidFill>
                <a:latin typeface="Arial"/>
                <a:ea typeface="Arial"/>
                <a:cs typeface="Arial"/>
              </a:rPr>
              <a:t>empresa</a:t>
            </a:r>
          </a:p>
        </p:txBody>
      </p:sp>
      <p:sp>
        <p:nvSpPr>
          <p:cNvPr id="10" name="model-body-2">
            <a:extLst xmlns:a="http://schemas.openxmlformats.org/drawingml/2006/main">
              <a:ext uri="{FF2B5EF4-FFF2-40B4-BE49-F238E27FC236}">
                <a16:creationId xmlns:a16="http://schemas.microsoft.com/office/drawing/2014/main" id="{0DCAE819-DC3E-4044-B32B-6CA998C4D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924300"/>
            <a:ext cx="328612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La sociedad opera y paga licencias.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950" b="0">
                <a:solidFill>
                  <a:srgbClr val="173B3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73B30"/>
                </a:solidFill>
                <a:latin typeface="Arial"/>
                <a:ea typeface="Arial"/>
                <a:cs typeface="Arial"/>
              </a:rPr>
              <a:t>Dividendos sujetos a resultados y caja.</a:t>
            </a:r>
          </a:p>
        </p:txBody>
      </p:sp>
      <p:sp>
        <p:nvSpPr>
          <p:cNvPr id="11" name="note">
            <a:extLst xmlns:a="http://schemas.openxmlformats.org/drawingml/2006/main">
              <a:ext uri="{FF2B5EF4-FFF2-40B4-BE49-F238E27FC236}">
                <a16:creationId xmlns:a16="http://schemas.microsoft.com/office/drawing/2014/main" id="{54D72D09-52A4-46FF-8B69-EDABA7404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86475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3746B"/>
                </a:solidFill>
                <a:latin typeface="Arial"/>
                <a:ea typeface="Arial"/>
                <a:cs typeface="Arial"/>
              </a:rPr>
              <a:t>Separar aportación tecnológica, licencia y desarrollo. Definir derechos y obligaciones.</a:t>
            </a:r>
          </a:p>
        </p:txBody>
      </p:sp>
    </p:spTree>
    <p:extLst>
      <p:ext uri="{BB962C8B-B14F-4D97-AF65-F5344CB8AC3E}">
        <p14:creationId xmlns:p14="http://schemas.microsoft.com/office/powerpoint/2010/main" val="88012506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13C3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rand">
            <a:extLst xmlns:a="http://schemas.openxmlformats.org/drawingml/2006/main">
              <a:ext uri="{FF2B5EF4-FFF2-40B4-BE49-F238E27FC236}">
                <a16:creationId xmlns:a16="http://schemas.microsoft.com/office/drawing/2014/main" id="{1C47E2F4-BFF9-45C3-BC14-D4863061D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7F39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D7F397"/>
                </a:solidFill>
                <a:latin typeface="Arial"/>
                <a:ea typeface="Arial"/>
                <a:cs typeface="Arial"/>
              </a:rPr>
              <a:t>SALES ACADEMY</a:t>
            </a:r>
          </a:p>
        </p:txBody>
      </p:sp>
      <p:sp>
        <p:nvSpPr>
          <p:cNvPr id="2" name="page">
            <a:extLst xmlns:a="http://schemas.openxmlformats.org/drawingml/2006/main">
              <a:ext uri="{FF2B5EF4-FFF2-40B4-BE49-F238E27FC236}">
                <a16:creationId xmlns:a16="http://schemas.microsoft.com/office/drawing/2014/main" id="{1EEF63CF-8E0C-4138-9158-165796FF7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85750"/>
            <a:ext cx="104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08 / 08</a:t>
            </a:r>
          </a:p>
        </p:txBody>
      </p:sp>
      <p:sp>
        <p:nvSpPr>
          <p:cNvPr id="3" name="category">
            <a:extLst xmlns:a="http://schemas.openxmlformats.org/drawingml/2006/main">
              <a:ext uri="{FF2B5EF4-FFF2-40B4-BE49-F238E27FC236}">
                <a16:creationId xmlns:a16="http://schemas.microsoft.com/office/drawing/2014/main" id="{99EB247E-3C45-4BE6-90C6-AAB305350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LA PROPUESTA / PRÓXIMA DECISIÓN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1208C24-C476-49A0-BC02-C279F3757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8204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EF9"/>
                </a:solidFill>
                <a:latin typeface="Arial"/>
                <a:ea typeface="Arial"/>
                <a:cs typeface="Arial"/>
              </a:rPr>
              <a:t>Acordar el piloto.</a:t>
            </a:r>
          </a:p>
          <a:p xmlns:a="http://schemas.openxmlformats.org/drawingml/2006/main">
            <a:pPr>
              <a:defRPr sz="4200" b="1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EF9"/>
                </a:solidFill>
                <a:latin typeface="Arial"/>
                <a:ea typeface="Arial"/>
                <a:cs typeface="Arial"/>
              </a:rPr>
              <a:t>Preparar la inversión.</a:t>
            </a:r>
          </a:p>
        </p:txBody>
      </p:sp>
      <p:sp>
        <p:nvSpPr>
          <p:cNvPr id="5" name="share">
            <a:extLst xmlns:a="http://schemas.openxmlformats.org/drawingml/2006/main">
              <a:ext uri="{FF2B5EF4-FFF2-40B4-BE49-F238E27FC236}">
                <a16:creationId xmlns:a16="http://schemas.microsoft.com/office/drawing/2014/main" id="{83A01A5B-4DD0-4B31-B0AB-8804F1C7E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57525"/>
            <a:ext cx="6381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7950" b="0">
                <a:solidFill>
                  <a:srgbClr val="D7F397"/>
                </a:solidFill>
                <a:latin typeface="Arial"/>
                <a:ea typeface="Arial"/>
                <a:cs typeface="Arial"/>
              </a:defRPr>
            </a:pPr>
            <a:r>
              <a:rPr sz="7950" b="0">
                <a:solidFill>
                  <a:srgbClr val="D7F397"/>
                </a:solidFill>
                <a:latin typeface="Arial"/>
                <a:ea typeface="Arial"/>
                <a:cs typeface="Arial"/>
              </a:rPr>
              <a:t>14.29%</a:t>
            </a:r>
          </a:p>
        </p:txBody>
      </p:sp>
      <p:sp>
        <p:nvSpPr>
          <p:cNvPr id="6" name="share-label">
            <a:extLst xmlns:a="http://schemas.openxmlformats.org/drawingml/2006/main">
              <a:ext uri="{FF2B5EF4-FFF2-40B4-BE49-F238E27FC236}">
                <a16:creationId xmlns:a16="http://schemas.microsoft.com/office/drawing/2014/main" id="{B0E1B812-4630-46CB-9214-07645AAAA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6286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FFEF9"/>
                </a:solidFill>
                <a:latin typeface="Arial"/>
                <a:ea typeface="Arial"/>
                <a:cs typeface="Arial"/>
              </a:rPr>
              <a:t>por $500,000 de capital nuevo</a:t>
            </a:r>
          </a:p>
        </p:txBody>
      </p:sp>
      <p:sp>
        <p:nvSpPr>
          <p:cNvPr id="7" name="valuation">
            <a:extLst xmlns:a="http://schemas.openxmlformats.org/drawingml/2006/main">
              <a:ext uri="{FF2B5EF4-FFF2-40B4-BE49-F238E27FC236}">
                <a16:creationId xmlns:a16="http://schemas.microsoft.com/office/drawing/2014/main" id="{DF4FC2F9-9A9D-455D-96DA-1EE5AA973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228975"/>
            <a:ext cx="41719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EF9"/>
                </a:solidFill>
                <a:latin typeface="Arial"/>
                <a:ea typeface="Arial"/>
                <a:cs typeface="Arial"/>
              </a:rPr>
              <a:t>$3 millones previos</a:t>
            </a:r>
          </a:p>
          <a:p xmlns:a="http://schemas.openxmlformats.org/drawingml/2006/main">
            <a:pPr>
              <a:defRPr sz="2400" b="0">
                <a:solidFill>
                  <a:srgbClr val="FFFEF9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FFFEF9"/>
                </a:solidFill>
                <a:latin typeface="Arial"/>
                <a:ea typeface="Arial"/>
                <a:cs typeface="Arial"/>
              </a:rPr>
              <a:t>$3.5 millones posteriores</a:t>
            </a:r>
          </a:p>
        </p:txBody>
      </p:sp>
      <p:sp>
        <p:nvSpPr>
          <p:cNvPr id="8" name="next">
            <a:extLst xmlns:a="http://schemas.openxmlformats.org/drawingml/2006/main">
              <a:ext uri="{FF2B5EF4-FFF2-40B4-BE49-F238E27FC236}">
                <a16:creationId xmlns:a16="http://schemas.microsoft.com/office/drawing/2014/main" id="{8E56BBAD-EA83-4BFF-BD8C-52ACD92D3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629150"/>
            <a:ext cx="41719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Sala · Datos · Derechos</a:t>
            </a:r>
          </a:p>
          <a:p xmlns:a="http://schemas.openxmlformats.org/drawingml/2006/main">
            <a:pPr>
              <a:defRPr sz="210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Desembolso y aceptación</a:t>
            </a:r>
          </a:p>
        </p:txBody>
      </p:sp>
      <p:sp>
        <p:nvSpPr>
          <p:cNvPr id="9" name="note">
            <a:extLst xmlns:a="http://schemas.openxmlformats.org/drawingml/2006/main">
              <a:ext uri="{FF2B5EF4-FFF2-40B4-BE49-F238E27FC236}">
                <a16:creationId xmlns:a16="http://schemas.microsoft.com/office/drawing/2014/main" id="{5F4E45FB-CE97-4F5D-99CB-690FA6F5F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86475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C9D9B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9BF"/>
                </a:solidFill>
                <a:latin typeface="Arial"/>
                <a:ea typeface="Arial"/>
                <a:cs typeface="Arial"/>
              </a:rPr>
              <a:t>Valuación indicada por el promotor. Una clase de acciones; sin preferencias ni diluciones futuras.</a:t>
            </a:r>
          </a:p>
        </p:txBody>
      </p:sp>
    </p:spTree>
    <p:extLst>
      <p:ext uri="{BB962C8B-B14F-4D97-AF65-F5344CB8AC3E}">
        <p14:creationId xmlns:p14="http://schemas.microsoft.com/office/powerpoint/2010/main" val="105232240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2026-09-16T10:34:42.6990000Z</dcterms:created>
  <dcterms:modified xsi:type="dcterms:W3CDTF">2026-09-16T10:34:42.6990000Z</dcterms:modified>
</coreProperties>
</file>